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70" r:id="rId5"/>
    <p:sldId id="271" r:id="rId6"/>
    <p:sldId id="272" r:id="rId7"/>
    <p:sldId id="261" r:id="rId8"/>
    <p:sldId id="262" r:id="rId9"/>
    <p:sldId id="266" r:id="rId10"/>
    <p:sldId id="265" r:id="rId11"/>
    <p:sldId id="263" r:id="rId12"/>
    <p:sldId id="264" r:id="rId13"/>
    <p:sldId id="268" r:id="rId14"/>
    <p:sldId id="267" r:id="rId15"/>
    <p:sldId id="269" r:id="rId16"/>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C00"/>
    <a:srgbClr val="CC99FF"/>
    <a:srgbClr val="CC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231025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85928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384213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323406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334970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61244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102210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153959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59504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28404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1097EF-54C4-4AE4-BF3F-813796BC3DDC}" type="datetimeFigureOut">
              <a:rPr lang="es-CR" smtClean="0"/>
              <a:t>18/11/2015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3AE049BE-CBB6-4FF1-B55B-B215394C2102}" type="slidenum">
              <a:rPr lang="es-CR" smtClean="0"/>
              <a:t>‹Nº›</a:t>
            </a:fld>
            <a:endParaRPr lang="es-CR"/>
          </a:p>
        </p:txBody>
      </p:sp>
    </p:spTree>
    <p:extLst>
      <p:ext uri="{BB962C8B-B14F-4D97-AF65-F5344CB8AC3E}">
        <p14:creationId xmlns:p14="http://schemas.microsoft.com/office/powerpoint/2010/main" val="129881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097EF-54C4-4AE4-BF3F-813796BC3DDC}" type="datetimeFigureOut">
              <a:rPr lang="es-CR" smtClean="0"/>
              <a:t>18/11/2015</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049BE-CBB6-4FF1-B55B-B215394C2102}" type="slidenum">
              <a:rPr lang="es-CR" smtClean="0"/>
              <a:t>‹Nº›</a:t>
            </a:fld>
            <a:endParaRPr lang="es-CR"/>
          </a:p>
        </p:txBody>
      </p:sp>
    </p:spTree>
    <p:extLst>
      <p:ext uri="{BB962C8B-B14F-4D97-AF65-F5344CB8AC3E}">
        <p14:creationId xmlns:p14="http://schemas.microsoft.com/office/powerpoint/2010/main" val="137505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cotourism.org.au/assets/Uploads/_resampled/SetRatioSize900600-EA-and-CVA.jpg"/>
          <p:cNvPicPr>
            <a:picLocks noChangeAspect="1" noChangeArrowheads="1"/>
          </p:cNvPicPr>
          <p:nvPr/>
        </p:nvPicPr>
        <p:blipFill rotWithShape="1">
          <a:blip r:embed="rId2">
            <a:extLst>
              <a:ext uri="{28A0092B-C50C-407E-A947-70E740481C1C}">
                <a14:useLocalDpi xmlns:a14="http://schemas.microsoft.com/office/drawing/2010/main" val="0"/>
              </a:ext>
            </a:extLst>
          </a:blip>
          <a:srcRect t="19030" r="47959" b="2751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8036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6664">
              <a:schemeClr val="accent3"/>
            </a:gs>
            <a:gs pos="38311">
              <a:schemeClr val="accent3">
                <a:lumMod val="60000"/>
                <a:lumOff val="40000"/>
              </a:schemeClr>
            </a:gs>
            <a:gs pos="44600">
              <a:schemeClr val="accent3">
                <a:lumMod val="40000"/>
                <a:lumOff val="60000"/>
              </a:schemeClr>
            </a:gs>
            <a:gs pos="0">
              <a:schemeClr val="accent3"/>
            </a:gs>
            <a:gs pos="53350">
              <a:schemeClr val="tx2">
                <a:lumMod val="20000"/>
                <a:lumOff val="80000"/>
              </a:schemeClr>
            </a:gs>
            <a:gs pos="50000">
              <a:schemeClr val="tx2">
                <a:lumMod val="20000"/>
                <a:lumOff val="8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1 Rectángulo"/>
          <p:cNvSpPr/>
          <p:nvPr/>
        </p:nvSpPr>
        <p:spPr>
          <a:xfrm>
            <a:off x="609600" y="27709"/>
            <a:ext cx="7543800" cy="769441"/>
          </a:xfrm>
          <a:prstGeom prst="rect">
            <a:avLst/>
          </a:prstGeom>
        </p:spPr>
        <p:txBody>
          <a:bodyPr wrap="square">
            <a:spAutoFit/>
          </a:bodyPr>
          <a:lstStyle/>
          <a:p>
            <a:pPr algn="ctr"/>
            <a:r>
              <a:rPr lang="en-US" sz="4400" b="1" u="sng" dirty="0" err="1" smtClean="0"/>
              <a:t>Monteverde</a:t>
            </a:r>
            <a:r>
              <a:rPr lang="en-US" sz="4400" b="1" u="sng" dirty="0" smtClean="0"/>
              <a:t> Cloud Forest </a:t>
            </a:r>
            <a:endParaRPr lang="en-US" sz="4400" b="1" u="sng" dirty="0"/>
          </a:p>
        </p:txBody>
      </p:sp>
      <p:sp>
        <p:nvSpPr>
          <p:cNvPr id="3" name="2 Rectángulo"/>
          <p:cNvSpPr/>
          <p:nvPr/>
        </p:nvSpPr>
        <p:spPr>
          <a:xfrm>
            <a:off x="152400" y="990600"/>
            <a:ext cx="4876800" cy="2862322"/>
          </a:xfrm>
          <a:prstGeom prst="rect">
            <a:avLst/>
          </a:prstGeom>
        </p:spPr>
        <p:txBody>
          <a:bodyPr wrap="square">
            <a:spAutoFit/>
          </a:bodyPr>
          <a:lstStyle/>
          <a:p>
            <a:pPr algn="just"/>
            <a:r>
              <a:rPr lang="en-US" sz="2000" dirty="0" err="1"/>
              <a:t>Monteverde</a:t>
            </a:r>
            <a:r>
              <a:rPr lang="en-US" sz="2000" dirty="0"/>
              <a:t> is a world above the coastal towns that dot the country's famous shoreline. It is a place of cloud forests and coffee plantations, monkeys, mist, and friendly locals. The town of Santa Elena is small and quaint, filled with tasty restaurants and folksy artisan shops, while the nearby rainforest hosts a remarkable amount of biodiversity.</a:t>
            </a:r>
            <a:endParaRPr lang="es-CR" sz="2000" dirty="0"/>
          </a:p>
        </p:txBody>
      </p:sp>
      <p:pic>
        <p:nvPicPr>
          <p:cNvPr id="11266" name="Picture 2" descr="https://www.costaricantrails.com/Images/fotostours/canopy_atv_mtv_5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33800"/>
            <a:ext cx="49530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hotelrincondesanjose.com/wp-content/uploads/2015/02/montever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982" y="797150"/>
            <a:ext cx="3941618" cy="3089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descr="http://www.latinamericaforless.com/costa-rica/images/photos/santaelena-monteverde/excursi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924300"/>
            <a:ext cx="41148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980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achita75.files.wordpress.com/2011/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18"/>
            <a:ext cx="9144000" cy="6726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81000" y="0"/>
            <a:ext cx="9525000" cy="4708981"/>
          </a:xfrm>
          <a:prstGeom prst="rect">
            <a:avLst/>
          </a:prstGeom>
          <a:noFill/>
        </p:spPr>
        <p:txBody>
          <a:bodyPr wrap="square" rtlCol="0">
            <a:spAutoFit/>
          </a:bodyPr>
          <a:lstStyle/>
          <a:p>
            <a:pPr algn="ctr"/>
            <a:r>
              <a:rPr lang="en-US" sz="8800" dirty="0" smtClean="0">
                <a:ln w="28575">
                  <a:solidFill>
                    <a:schemeClr val="tx1"/>
                  </a:solidFill>
                </a:ln>
                <a:solidFill>
                  <a:srgbClr val="FF9900"/>
                </a:solidFill>
                <a:effectLst>
                  <a:glow rad="101600">
                    <a:schemeClr val="accent6">
                      <a:satMod val="175000"/>
                      <a:alpha val="40000"/>
                    </a:schemeClr>
                  </a:glow>
                </a:effectLst>
                <a:latin typeface="Britannic Bold" panose="020B0903060703020204" pitchFamily="34" charset="0"/>
              </a:rPr>
              <a:t>What </a:t>
            </a:r>
            <a:r>
              <a:rPr lang="en-US" sz="8800" dirty="0">
                <a:ln w="28575">
                  <a:solidFill>
                    <a:schemeClr val="tx1"/>
                  </a:solidFill>
                </a:ln>
                <a:solidFill>
                  <a:srgbClr val="FF9900"/>
                </a:solidFill>
                <a:effectLst>
                  <a:glow rad="101600">
                    <a:schemeClr val="accent6">
                      <a:satMod val="175000"/>
                      <a:alpha val="40000"/>
                    </a:schemeClr>
                  </a:glow>
                </a:effectLst>
                <a:latin typeface="Britannic Bold" panose="020B0903060703020204" pitchFamily="34" charset="0"/>
              </a:rPr>
              <a:t>are the principles </a:t>
            </a:r>
            <a:endParaRPr lang="en-US" sz="8800" dirty="0" smtClean="0">
              <a:ln w="28575">
                <a:solidFill>
                  <a:schemeClr val="tx1"/>
                </a:solidFill>
              </a:ln>
              <a:solidFill>
                <a:srgbClr val="FF9900"/>
              </a:solidFill>
              <a:effectLst>
                <a:glow rad="101600">
                  <a:schemeClr val="accent6">
                    <a:satMod val="175000"/>
                    <a:alpha val="40000"/>
                  </a:schemeClr>
                </a:glow>
              </a:effectLst>
              <a:latin typeface="Britannic Bold" panose="020B0903060703020204" pitchFamily="34" charset="0"/>
            </a:endParaRPr>
          </a:p>
          <a:p>
            <a:pPr algn="ctr"/>
            <a:r>
              <a:rPr lang="en-US" sz="8800" dirty="0" smtClean="0">
                <a:ln w="28575">
                  <a:solidFill>
                    <a:schemeClr val="tx1"/>
                  </a:solidFill>
                </a:ln>
                <a:solidFill>
                  <a:srgbClr val="FF9900"/>
                </a:solidFill>
                <a:effectLst>
                  <a:glow rad="101600">
                    <a:schemeClr val="accent6">
                      <a:satMod val="175000"/>
                      <a:alpha val="40000"/>
                    </a:schemeClr>
                  </a:glow>
                </a:effectLst>
                <a:latin typeface="Britannic Bold" panose="020B0903060703020204" pitchFamily="34" charset="0"/>
              </a:rPr>
              <a:t>of </a:t>
            </a:r>
            <a:r>
              <a:rPr lang="en-US" sz="8800" dirty="0">
                <a:ln w="28575">
                  <a:solidFill>
                    <a:schemeClr val="tx1"/>
                  </a:solidFill>
                </a:ln>
                <a:solidFill>
                  <a:srgbClr val="FF9900"/>
                </a:solidFill>
                <a:effectLst>
                  <a:glow rad="101600">
                    <a:schemeClr val="accent6">
                      <a:satMod val="175000"/>
                      <a:alpha val="40000"/>
                    </a:schemeClr>
                  </a:glow>
                </a:effectLst>
                <a:latin typeface="Britannic Bold" panose="020B0903060703020204" pitchFamily="34" charset="0"/>
              </a:rPr>
              <a:t>ecotourism?</a:t>
            </a:r>
          </a:p>
          <a:p>
            <a:r>
              <a:rPr lang="en-US" dirty="0"/>
              <a:t> </a:t>
            </a:r>
          </a:p>
          <a:p>
            <a:endParaRPr lang="es-CR" dirty="0">
              <a:solidFill>
                <a:srgbClr val="92D050"/>
              </a:solidFill>
            </a:endParaRPr>
          </a:p>
        </p:txBody>
      </p:sp>
    </p:spTree>
    <p:extLst>
      <p:ext uri="{BB962C8B-B14F-4D97-AF65-F5344CB8AC3E}">
        <p14:creationId xmlns:p14="http://schemas.microsoft.com/office/powerpoint/2010/main" val="8161313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6664">
              <a:schemeClr val="accent3"/>
            </a:gs>
            <a:gs pos="38311">
              <a:schemeClr val="accent3">
                <a:lumMod val="60000"/>
                <a:lumOff val="40000"/>
              </a:schemeClr>
            </a:gs>
            <a:gs pos="44600">
              <a:schemeClr val="accent3">
                <a:lumMod val="40000"/>
                <a:lumOff val="60000"/>
              </a:schemeClr>
            </a:gs>
            <a:gs pos="0">
              <a:schemeClr val="accent3"/>
            </a:gs>
            <a:gs pos="53350">
              <a:schemeClr val="tx2">
                <a:lumMod val="20000"/>
                <a:lumOff val="80000"/>
              </a:schemeClr>
            </a:gs>
            <a:gs pos="50000">
              <a:schemeClr val="tx2">
                <a:lumMod val="20000"/>
                <a:lumOff val="8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1 Rectángulo"/>
          <p:cNvSpPr/>
          <p:nvPr/>
        </p:nvSpPr>
        <p:spPr>
          <a:xfrm>
            <a:off x="207818" y="493693"/>
            <a:ext cx="8631382" cy="954107"/>
          </a:xfrm>
          <a:prstGeom prst="rect">
            <a:avLst/>
          </a:prstGeom>
        </p:spPr>
        <p:txBody>
          <a:bodyPr wrap="square">
            <a:spAutoFit/>
          </a:bodyPr>
          <a:lstStyle/>
          <a:p>
            <a:pPr algn="just"/>
            <a:r>
              <a:rPr lang="en-US" sz="2800" b="1" dirty="0" smtClean="0"/>
              <a:t>a) </a:t>
            </a:r>
            <a:r>
              <a:rPr lang="en-US" sz="2800" dirty="0" smtClean="0"/>
              <a:t>Build </a:t>
            </a:r>
            <a:r>
              <a:rPr lang="en-US" sz="2800" dirty="0"/>
              <a:t>environmental and cultural awareness and </a:t>
            </a:r>
            <a:r>
              <a:rPr lang="en-US" sz="2800" dirty="0" smtClean="0"/>
              <a:t>respect</a:t>
            </a:r>
            <a:r>
              <a:rPr lang="en-US" dirty="0"/>
              <a:t> </a:t>
            </a:r>
          </a:p>
        </p:txBody>
      </p:sp>
      <p:pic>
        <p:nvPicPr>
          <p:cNvPr id="8196" name="Picture 4" descr="http://3wordwisdom.files.wordpress.com/2013/04/protect-our-planet.jpg?w=450&amp;h=45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6200" y="1676400"/>
            <a:ext cx="2465305" cy="24653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381000" y="4191000"/>
            <a:ext cx="5105400" cy="1231106"/>
          </a:xfrm>
          <a:prstGeom prst="rect">
            <a:avLst/>
          </a:prstGeom>
        </p:spPr>
        <p:txBody>
          <a:bodyPr wrap="square">
            <a:spAutoFit/>
          </a:bodyPr>
          <a:lstStyle/>
          <a:p>
            <a:pPr algn="just"/>
            <a:r>
              <a:rPr lang="en-US" sz="2800" b="1" dirty="0"/>
              <a:t>c</a:t>
            </a:r>
            <a:r>
              <a:rPr lang="en-US" sz="2800" b="1" dirty="0" smtClean="0"/>
              <a:t>) </a:t>
            </a:r>
            <a:r>
              <a:rPr lang="en-US" sz="2800" dirty="0" smtClean="0"/>
              <a:t>Provide </a:t>
            </a:r>
            <a:r>
              <a:rPr lang="en-US" sz="2800" dirty="0"/>
              <a:t>direct financial benefits for </a:t>
            </a:r>
            <a:r>
              <a:rPr lang="en-US" sz="2800" dirty="0" smtClean="0"/>
              <a:t>conservation</a:t>
            </a:r>
            <a:endParaRPr lang="en-US" sz="2800" dirty="0"/>
          </a:p>
          <a:p>
            <a:pPr algn="just"/>
            <a:r>
              <a:rPr lang="en-US" dirty="0"/>
              <a:t> </a:t>
            </a:r>
          </a:p>
        </p:txBody>
      </p:sp>
      <p:pic>
        <p:nvPicPr>
          <p:cNvPr id="8198" name="Picture 6" descr="http://www.anapi.com/web/wp-content/uploads/2014/08/Fundrais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724400"/>
            <a:ext cx="3352800"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2617705" y="1295400"/>
            <a:ext cx="6297695" cy="954107"/>
          </a:xfrm>
          <a:prstGeom prst="rect">
            <a:avLst/>
          </a:prstGeom>
        </p:spPr>
        <p:txBody>
          <a:bodyPr wrap="square">
            <a:spAutoFit/>
          </a:bodyPr>
          <a:lstStyle/>
          <a:p>
            <a:pPr algn="just"/>
            <a:r>
              <a:rPr lang="en-US" sz="2800" b="1" dirty="0"/>
              <a:t>d</a:t>
            </a:r>
            <a:r>
              <a:rPr lang="en-US" sz="2800" b="1" dirty="0" smtClean="0"/>
              <a:t>) </a:t>
            </a:r>
            <a:r>
              <a:rPr lang="en-US" sz="2800" dirty="0" smtClean="0"/>
              <a:t>Design</a:t>
            </a:r>
            <a:r>
              <a:rPr lang="en-US" sz="2800" dirty="0"/>
              <a:t>, construct and operate low-impact facilities.</a:t>
            </a:r>
          </a:p>
        </p:txBody>
      </p:sp>
      <p:pic>
        <p:nvPicPr>
          <p:cNvPr id="8200" name="Picture 8" descr="http://4.bp.blogspot.com/_O49XOKBD4ZM/S6zoIfJ84NI/AAAAAAAABco/gUt4ZKGPKrE/s1600/TIERR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522" y="1676400"/>
            <a:ext cx="3191278" cy="29015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774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6" presetClass="entr" presetSubtype="0" fill="hold" nodeType="withEffect">
                                  <p:stCondLst>
                                    <p:cond delay="500"/>
                                  </p:stCondLst>
                                  <p:childTnLst>
                                    <p:set>
                                      <p:cBhvr>
                                        <p:cTn id="9" dur="1" fill="hold">
                                          <p:stCondLst>
                                            <p:cond delay="0"/>
                                          </p:stCondLst>
                                        </p:cTn>
                                        <p:tgtEl>
                                          <p:spTgt spid="8196"/>
                                        </p:tgtEl>
                                        <p:attrNameLst>
                                          <p:attrName>style.visibility</p:attrName>
                                        </p:attrNameLst>
                                      </p:cBhvr>
                                      <p:to>
                                        <p:strVal val="visible"/>
                                      </p:to>
                                    </p:set>
                                    <p:animEffect transition="in" filter="wipe(down)">
                                      <p:cBhvr>
                                        <p:cTn id="10" dur="580">
                                          <p:stCondLst>
                                            <p:cond delay="0"/>
                                          </p:stCondLst>
                                        </p:cTn>
                                        <p:tgtEl>
                                          <p:spTgt spid="8196"/>
                                        </p:tgtEl>
                                      </p:cBhvr>
                                    </p:animEffect>
                                    <p:anim calcmode="lin" valueType="num">
                                      <p:cBhvr>
                                        <p:cTn id="11"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16" dur="26">
                                          <p:stCondLst>
                                            <p:cond delay="650"/>
                                          </p:stCondLst>
                                        </p:cTn>
                                        <p:tgtEl>
                                          <p:spTgt spid="8196"/>
                                        </p:tgtEl>
                                      </p:cBhvr>
                                      <p:to x="100000" y="60000"/>
                                    </p:animScale>
                                    <p:animScale>
                                      <p:cBhvr>
                                        <p:cTn id="17" dur="166" decel="50000">
                                          <p:stCondLst>
                                            <p:cond delay="676"/>
                                          </p:stCondLst>
                                        </p:cTn>
                                        <p:tgtEl>
                                          <p:spTgt spid="8196"/>
                                        </p:tgtEl>
                                      </p:cBhvr>
                                      <p:to x="100000" y="100000"/>
                                    </p:animScale>
                                    <p:animScale>
                                      <p:cBhvr>
                                        <p:cTn id="18" dur="26">
                                          <p:stCondLst>
                                            <p:cond delay="1312"/>
                                          </p:stCondLst>
                                        </p:cTn>
                                        <p:tgtEl>
                                          <p:spTgt spid="8196"/>
                                        </p:tgtEl>
                                      </p:cBhvr>
                                      <p:to x="100000" y="80000"/>
                                    </p:animScale>
                                    <p:animScale>
                                      <p:cBhvr>
                                        <p:cTn id="19" dur="166" decel="50000">
                                          <p:stCondLst>
                                            <p:cond delay="1338"/>
                                          </p:stCondLst>
                                        </p:cTn>
                                        <p:tgtEl>
                                          <p:spTgt spid="8196"/>
                                        </p:tgtEl>
                                      </p:cBhvr>
                                      <p:to x="100000" y="100000"/>
                                    </p:animScale>
                                    <p:animScale>
                                      <p:cBhvr>
                                        <p:cTn id="20" dur="26">
                                          <p:stCondLst>
                                            <p:cond delay="1642"/>
                                          </p:stCondLst>
                                        </p:cTn>
                                        <p:tgtEl>
                                          <p:spTgt spid="8196"/>
                                        </p:tgtEl>
                                      </p:cBhvr>
                                      <p:to x="100000" y="90000"/>
                                    </p:animScale>
                                    <p:animScale>
                                      <p:cBhvr>
                                        <p:cTn id="21" dur="166" decel="50000">
                                          <p:stCondLst>
                                            <p:cond delay="1668"/>
                                          </p:stCondLst>
                                        </p:cTn>
                                        <p:tgtEl>
                                          <p:spTgt spid="8196"/>
                                        </p:tgtEl>
                                      </p:cBhvr>
                                      <p:to x="100000" y="100000"/>
                                    </p:animScale>
                                    <p:animScale>
                                      <p:cBhvr>
                                        <p:cTn id="22" dur="26">
                                          <p:stCondLst>
                                            <p:cond delay="1808"/>
                                          </p:stCondLst>
                                        </p:cTn>
                                        <p:tgtEl>
                                          <p:spTgt spid="8196"/>
                                        </p:tgtEl>
                                      </p:cBhvr>
                                      <p:to x="100000" y="95000"/>
                                    </p:animScale>
                                    <p:animScale>
                                      <p:cBhvr>
                                        <p:cTn id="23" dur="166" decel="50000">
                                          <p:stCondLst>
                                            <p:cond delay="1834"/>
                                          </p:stCondLst>
                                        </p:cTn>
                                        <p:tgtEl>
                                          <p:spTgt spid="8196"/>
                                        </p:tgtEl>
                                      </p:cBhvr>
                                      <p:to x="100000" y="100000"/>
                                    </p:animScale>
                                  </p:childTnLst>
                                </p:cTn>
                              </p:par>
                              <p:par>
                                <p:cTn id="24" presetID="22" presetClass="entr" presetSubtype="4" fill="hold" grpId="0" nodeType="withEffect">
                                  <p:stCondLst>
                                    <p:cond delay="75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6" presetClass="entr" presetSubtype="0" fill="hold" nodeType="withEffect">
                                  <p:stCondLst>
                                    <p:cond delay="750"/>
                                  </p:stCondLst>
                                  <p:childTnLst>
                                    <p:set>
                                      <p:cBhvr>
                                        <p:cTn id="28" dur="1" fill="hold">
                                          <p:stCondLst>
                                            <p:cond delay="0"/>
                                          </p:stCondLst>
                                        </p:cTn>
                                        <p:tgtEl>
                                          <p:spTgt spid="8200"/>
                                        </p:tgtEl>
                                        <p:attrNameLst>
                                          <p:attrName>style.visibility</p:attrName>
                                        </p:attrNameLst>
                                      </p:cBhvr>
                                      <p:to>
                                        <p:strVal val="visible"/>
                                      </p:to>
                                    </p:set>
                                    <p:animEffect transition="in" filter="wipe(down)">
                                      <p:cBhvr>
                                        <p:cTn id="29" dur="580">
                                          <p:stCondLst>
                                            <p:cond delay="0"/>
                                          </p:stCondLst>
                                        </p:cTn>
                                        <p:tgtEl>
                                          <p:spTgt spid="8200"/>
                                        </p:tgtEl>
                                      </p:cBhvr>
                                    </p:animEffect>
                                    <p:anim calcmode="lin" valueType="num">
                                      <p:cBhvr>
                                        <p:cTn id="30" dur="1822" tmFilter="0,0; 0.14,0.36; 0.43,0.73; 0.71,0.91; 1.0,1.0">
                                          <p:stCondLst>
                                            <p:cond delay="0"/>
                                          </p:stCondLst>
                                        </p:cTn>
                                        <p:tgtEl>
                                          <p:spTgt spid="820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20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20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20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200"/>
                                        </p:tgtEl>
                                        <p:attrNameLst>
                                          <p:attrName>ppt_y</p:attrName>
                                        </p:attrNameLst>
                                      </p:cBhvr>
                                      <p:tavLst>
                                        <p:tav tm="0" fmla="#ppt_y-sin(pi*$)/81">
                                          <p:val>
                                            <p:fltVal val="0"/>
                                          </p:val>
                                        </p:tav>
                                        <p:tav tm="100000">
                                          <p:val>
                                            <p:fltVal val="1"/>
                                          </p:val>
                                        </p:tav>
                                      </p:tavLst>
                                    </p:anim>
                                    <p:animScale>
                                      <p:cBhvr>
                                        <p:cTn id="35" dur="26">
                                          <p:stCondLst>
                                            <p:cond delay="650"/>
                                          </p:stCondLst>
                                        </p:cTn>
                                        <p:tgtEl>
                                          <p:spTgt spid="8200"/>
                                        </p:tgtEl>
                                      </p:cBhvr>
                                      <p:to x="100000" y="60000"/>
                                    </p:animScale>
                                    <p:animScale>
                                      <p:cBhvr>
                                        <p:cTn id="36" dur="166" decel="50000">
                                          <p:stCondLst>
                                            <p:cond delay="676"/>
                                          </p:stCondLst>
                                        </p:cTn>
                                        <p:tgtEl>
                                          <p:spTgt spid="8200"/>
                                        </p:tgtEl>
                                      </p:cBhvr>
                                      <p:to x="100000" y="100000"/>
                                    </p:animScale>
                                    <p:animScale>
                                      <p:cBhvr>
                                        <p:cTn id="37" dur="26">
                                          <p:stCondLst>
                                            <p:cond delay="1312"/>
                                          </p:stCondLst>
                                        </p:cTn>
                                        <p:tgtEl>
                                          <p:spTgt spid="8200"/>
                                        </p:tgtEl>
                                      </p:cBhvr>
                                      <p:to x="100000" y="80000"/>
                                    </p:animScale>
                                    <p:animScale>
                                      <p:cBhvr>
                                        <p:cTn id="38" dur="166" decel="50000">
                                          <p:stCondLst>
                                            <p:cond delay="1338"/>
                                          </p:stCondLst>
                                        </p:cTn>
                                        <p:tgtEl>
                                          <p:spTgt spid="8200"/>
                                        </p:tgtEl>
                                      </p:cBhvr>
                                      <p:to x="100000" y="100000"/>
                                    </p:animScale>
                                    <p:animScale>
                                      <p:cBhvr>
                                        <p:cTn id="39" dur="26">
                                          <p:stCondLst>
                                            <p:cond delay="1642"/>
                                          </p:stCondLst>
                                        </p:cTn>
                                        <p:tgtEl>
                                          <p:spTgt spid="8200"/>
                                        </p:tgtEl>
                                      </p:cBhvr>
                                      <p:to x="100000" y="90000"/>
                                    </p:animScale>
                                    <p:animScale>
                                      <p:cBhvr>
                                        <p:cTn id="40" dur="166" decel="50000">
                                          <p:stCondLst>
                                            <p:cond delay="1668"/>
                                          </p:stCondLst>
                                        </p:cTn>
                                        <p:tgtEl>
                                          <p:spTgt spid="8200"/>
                                        </p:tgtEl>
                                      </p:cBhvr>
                                      <p:to x="100000" y="100000"/>
                                    </p:animScale>
                                    <p:animScale>
                                      <p:cBhvr>
                                        <p:cTn id="41" dur="26">
                                          <p:stCondLst>
                                            <p:cond delay="1808"/>
                                          </p:stCondLst>
                                        </p:cTn>
                                        <p:tgtEl>
                                          <p:spTgt spid="8200"/>
                                        </p:tgtEl>
                                      </p:cBhvr>
                                      <p:to x="100000" y="95000"/>
                                    </p:animScale>
                                    <p:animScale>
                                      <p:cBhvr>
                                        <p:cTn id="42" dur="166" decel="50000">
                                          <p:stCondLst>
                                            <p:cond delay="1834"/>
                                          </p:stCondLst>
                                        </p:cTn>
                                        <p:tgtEl>
                                          <p:spTgt spid="8200"/>
                                        </p:tgtEl>
                                      </p:cBhvr>
                                      <p:to x="100000" y="100000"/>
                                    </p:animScale>
                                  </p:childTnLst>
                                </p:cTn>
                              </p:par>
                              <p:par>
                                <p:cTn id="43" presetID="22" presetClass="entr" presetSubtype="4" fill="hold" grpId="0" nodeType="withEffect">
                                  <p:stCondLst>
                                    <p:cond delay="150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par>
                                <p:cTn id="46" presetID="26" presetClass="entr" presetSubtype="0" fill="hold" nodeType="withEffect">
                                  <p:stCondLst>
                                    <p:cond delay="2000"/>
                                  </p:stCondLst>
                                  <p:childTnLst>
                                    <p:set>
                                      <p:cBhvr>
                                        <p:cTn id="47" dur="1" fill="hold">
                                          <p:stCondLst>
                                            <p:cond delay="0"/>
                                          </p:stCondLst>
                                        </p:cTn>
                                        <p:tgtEl>
                                          <p:spTgt spid="8198"/>
                                        </p:tgtEl>
                                        <p:attrNameLst>
                                          <p:attrName>style.visibility</p:attrName>
                                        </p:attrNameLst>
                                      </p:cBhvr>
                                      <p:to>
                                        <p:strVal val="visible"/>
                                      </p:to>
                                    </p:set>
                                    <p:animEffect transition="in" filter="wipe(down)">
                                      <p:cBhvr>
                                        <p:cTn id="48" dur="580">
                                          <p:stCondLst>
                                            <p:cond delay="0"/>
                                          </p:stCondLst>
                                        </p:cTn>
                                        <p:tgtEl>
                                          <p:spTgt spid="8198"/>
                                        </p:tgtEl>
                                      </p:cBhvr>
                                    </p:animEffect>
                                    <p:anim calcmode="lin" valueType="num">
                                      <p:cBhvr>
                                        <p:cTn id="49" dur="1822" tmFilter="0,0; 0.14,0.36; 0.43,0.73; 0.71,0.91; 1.0,1.0">
                                          <p:stCondLst>
                                            <p:cond delay="0"/>
                                          </p:stCondLst>
                                        </p:cTn>
                                        <p:tgtEl>
                                          <p:spTgt spid="819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19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19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19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198"/>
                                        </p:tgtEl>
                                        <p:attrNameLst>
                                          <p:attrName>ppt_y</p:attrName>
                                        </p:attrNameLst>
                                      </p:cBhvr>
                                      <p:tavLst>
                                        <p:tav tm="0" fmla="#ppt_y-sin(pi*$)/81">
                                          <p:val>
                                            <p:fltVal val="0"/>
                                          </p:val>
                                        </p:tav>
                                        <p:tav tm="100000">
                                          <p:val>
                                            <p:fltVal val="1"/>
                                          </p:val>
                                        </p:tav>
                                      </p:tavLst>
                                    </p:anim>
                                    <p:animScale>
                                      <p:cBhvr>
                                        <p:cTn id="54" dur="26">
                                          <p:stCondLst>
                                            <p:cond delay="650"/>
                                          </p:stCondLst>
                                        </p:cTn>
                                        <p:tgtEl>
                                          <p:spTgt spid="8198"/>
                                        </p:tgtEl>
                                      </p:cBhvr>
                                      <p:to x="100000" y="60000"/>
                                    </p:animScale>
                                    <p:animScale>
                                      <p:cBhvr>
                                        <p:cTn id="55" dur="166" decel="50000">
                                          <p:stCondLst>
                                            <p:cond delay="676"/>
                                          </p:stCondLst>
                                        </p:cTn>
                                        <p:tgtEl>
                                          <p:spTgt spid="8198"/>
                                        </p:tgtEl>
                                      </p:cBhvr>
                                      <p:to x="100000" y="100000"/>
                                    </p:animScale>
                                    <p:animScale>
                                      <p:cBhvr>
                                        <p:cTn id="56" dur="26">
                                          <p:stCondLst>
                                            <p:cond delay="1312"/>
                                          </p:stCondLst>
                                        </p:cTn>
                                        <p:tgtEl>
                                          <p:spTgt spid="8198"/>
                                        </p:tgtEl>
                                      </p:cBhvr>
                                      <p:to x="100000" y="80000"/>
                                    </p:animScale>
                                    <p:animScale>
                                      <p:cBhvr>
                                        <p:cTn id="57" dur="166" decel="50000">
                                          <p:stCondLst>
                                            <p:cond delay="1338"/>
                                          </p:stCondLst>
                                        </p:cTn>
                                        <p:tgtEl>
                                          <p:spTgt spid="8198"/>
                                        </p:tgtEl>
                                      </p:cBhvr>
                                      <p:to x="100000" y="100000"/>
                                    </p:animScale>
                                    <p:animScale>
                                      <p:cBhvr>
                                        <p:cTn id="58" dur="26">
                                          <p:stCondLst>
                                            <p:cond delay="1642"/>
                                          </p:stCondLst>
                                        </p:cTn>
                                        <p:tgtEl>
                                          <p:spTgt spid="8198"/>
                                        </p:tgtEl>
                                      </p:cBhvr>
                                      <p:to x="100000" y="90000"/>
                                    </p:animScale>
                                    <p:animScale>
                                      <p:cBhvr>
                                        <p:cTn id="59" dur="166" decel="50000">
                                          <p:stCondLst>
                                            <p:cond delay="1668"/>
                                          </p:stCondLst>
                                        </p:cTn>
                                        <p:tgtEl>
                                          <p:spTgt spid="8198"/>
                                        </p:tgtEl>
                                      </p:cBhvr>
                                      <p:to x="100000" y="100000"/>
                                    </p:animScale>
                                    <p:animScale>
                                      <p:cBhvr>
                                        <p:cTn id="60" dur="26">
                                          <p:stCondLst>
                                            <p:cond delay="1808"/>
                                          </p:stCondLst>
                                        </p:cTn>
                                        <p:tgtEl>
                                          <p:spTgt spid="8198"/>
                                        </p:tgtEl>
                                      </p:cBhvr>
                                      <p:to x="100000" y="95000"/>
                                    </p:animScale>
                                    <p:animScale>
                                      <p:cBhvr>
                                        <p:cTn id="61" dur="166" decel="50000">
                                          <p:stCondLst>
                                            <p:cond delay="1834"/>
                                          </p:stCondLst>
                                        </p:cTn>
                                        <p:tgtEl>
                                          <p:spTgt spid="81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govisitcostarica.co.cr/images/photos/full-manzanillo-beach.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0" y="-18329"/>
            <a:ext cx="9144000" cy="68763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838200" y="2057400"/>
            <a:ext cx="7467600" cy="3077766"/>
          </a:xfrm>
          <a:prstGeom prst="rect">
            <a:avLst/>
          </a:prstGeom>
          <a:noFill/>
        </p:spPr>
        <p:txBody>
          <a:bodyPr wrap="square" rtlCol="0">
            <a:spAutoFit/>
          </a:bodyPr>
          <a:lstStyle/>
          <a:p>
            <a:pPr algn="ctr"/>
            <a:r>
              <a:rPr lang="en-US" sz="13800" dirty="0" smtClean="0">
                <a:ln w="28575">
                  <a:solidFill>
                    <a:schemeClr val="tx1"/>
                  </a:solidFill>
                </a:ln>
                <a:solidFill>
                  <a:srgbClr val="CC99FF"/>
                </a:solidFill>
                <a:effectLst>
                  <a:glow rad="101600">
                    <a:schemeClr val="accent2">
                      <a:satMod val="175000"/>
                      <a:alpha val="40000"/>
                    </a:schemeClr>
                  </a:glow>
                </a:effectLst>
                <a:latin typeface="Britannic Bold" panose="020B0903060703020204" pitchFamily="34" charset="0"/>
              </a:rPr>
              <a:t>Brochure</a:t>
            </a:r>
            <a:r>
              <a:rPr lang="en-US" sz="2800" dirty="0">
                <a:ln>
                  <a:solidFill>
                    <a:schemeClr val="tx1"/>
                  </a:solidFill>
                </a:ln>
                <a:solidFill>
                  <a:srgbClr val="CC99FF"/>
                </a:solidFill>
                <a:effectLst>
                  <a:glow rad="101600">
                    <a:schemeClr val="accent2">
                      <a:satMod val="175000"/>
                      <a:alpha val="40000"/>
                    </a:schemeClr>
                  </a:glow>
                </a:effectLst>
              </a:rPr>
              <a:t> </a:t>
            </a:r>
          </a:p>
          <a:p>
            <a:endParaRPr lang="es-CR" sz="2800" dirty="0">
              <a:ln>
                <a:solidFill>
                  <a:schemeClr val="tx1"/>
                </a:solidFill>
              </a:ln>
              <a:solidFill>
                <a:srgbClr val="CC99FF"/>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221730667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7" y="-405"/>
            <a:ext cx="9203587" cy="6858405"/>
          </a:xfrm>
          <a:prstGeom prst="rect">
            <a:avLst/>
          </a:prstGeom>
          <a:ln>
            <a:noFill/>
          </a:ln>
          <a:effectLst>
            <a:softEdge rad="112500"/>
          </a:effectLst>
        </p:spPr>
      </p:pic>
    </p:spTree>
    <p:extLst>
      <p:ext uri="{BB962C8B-B14F-4D97-AF65-F5344CB8AC3E}">
        <p14:creationId xmlns:p14="http://schemas.microsoft.com/office/powerpoint/2010/main" val="359501620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ecoevolution.ie/blog/wp-content/uploads/2014/07/than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959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io-vert.com/upload/images/thumbs/imgctrlthb_w300_h225_q80_costarica_u120521224316.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5153"/>
            <a:ext cx="9144000" cy="6842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3400" y="333375"/>
            <a:ext cx="8382000" cy="4924425"/>
          </a:xfrm>
          <a:prstGeom prst="rect">
            <a:avLst/>
          </a:prstGeom>
          <a:noFill/>
        </p:spPr>
        <p:txBody>
          <a:bodyPr wrap="square" rtlCol="0">
            <a:spAutoFit/>
          </a:bodyPr>
          <a:lstStyle/>
          <a:p>
            <a:pPr algn="ctr"/>
            <a:endParaRPr lang="es-ES" sz="6600" b="1" cap="all" dirty="0">
              <a:solidFill>
                <a:srgbClr val="92D050"/>
              </a:solidFill>
            </a:endParaRPr>
          </a:p>
          <a:p>
            <a:pPr algn="ctr"/>
            <a:r>
              <a:rPr lang="es-ES" sz="11500" b="1" dirty="0" err="1" smtClean="0">
                <a:ln w="28575">
                  <a:solidFill>
                    <a:schemeClr val="tx1"/>
                  </a:solidFill>
                </a:ln>
                <a:solidFill>
                  <a:schemeClr val="accent3">
                    <a:lumMod val="60000"/>
                    <a:lumOff val="40000"/>
                  </a:schemeClr>
                </a:solidFill>
                <a:effectLst>
                  <a:glow rad="101600">
                    <a:schemeClr val="accent3">
                      <a:satMod val="175000"/>
                      <a:alpha val="40000"/>
                    </a:schemeClr>
                  </a:glow>
                </a:effectLst>
                <a:latin typeface="Britannic Bold" panose="020B0903060703020204" pitchFamily="34" charset="0"/>
              </a:rPr>
              <a:t>What</a:t>
            </a:r>
            <a:r>
              <a:rPr lang="es-ES" sz="11500" b="1" dirty="0" smtClean="0">
                <a:ln w="28575">
                  <a:solidFill>
                    <a:schemeClr val="tx1"/>
                  </a:solidFill>
                </a:ln>
                <a:solidFill>
                  <a:schemeClr val="accent3">
                    <a:lumMod val="60000"/>
                    <a:lumOff val="40000"/>
                  </a:schemeClr>
                </a:solidFill>
                <a:effectLst>
                  <a:glow rad="101600">
                    <a:schemeClr val="accent3">
                      <a:satMod val="175000"/>
                      <a:alpha val="40000"/>
                    </a:schemeClr>
                  </a:glow>
                </a:effectLst>
                <a:latin typeface="Britannic Bold" panose="020B0903060703020204" pitchFamily="34" charset="0"/>
              </a:rPr>
              <a:t> </a:t>
            </a:r>
            <a:r>
              <a:rPr lang="es-ES" sz="11500" b="1" dirty="0" err="1" smtClean="0">
                <a:ln w="28575">
                  <a:solidFill>
                    <a:schemeClr val="tx1"/>
                  </a:solidFill>
                </a:ln>
                <a:solidFill>
                  <a:schemeClr val="accent3">
                    <a:lumMod val="60000"/>
                    <a:lumOff val="40000"/>
                  </a:schemeClr>
                </a:solidFill>
                <a:effectLst>
                  <a:glow rad="101600">
                    <a:schemeClr val="accent3">
                      <a:satMod val="175000"/>
                      <a:alpha val="40000"/>
                    </a:schemeClr>
                  </a:glow>
                </a:effectLst>
                <a:latin typeface="Britannic Bold" panose="020B0903060703020204" pitchFamily="34" charset="0"/>
              </a:rPr>
              <a:t>is</a:t>
            </a:r>
            <a:r>
              <a:rPr lang="es-ES" sz="11500" b="1" dirty="0" smtClean="0">
                <a:ln w="28575">
                  <a:solidFill>
                    <a:schemeClr val="tx1"/>
                  </a:solidFill>
                </a:ln>
                <a:solidFill>
                  <a:schemeClr val="accent3">
                    <a:lumMod val="60000"/>
                    <a:lumOff val="40000"/>
                  </a:schemeClr>
                </a:solidFill>
                <a:effectLst>
                  <a:glow rad="101600">
                    <a:schemeClr val="accent3">
                      <a:satMod val="175000"/>
                      <a:alpha val="40000"/>
                    </a:schemeClr>
                  </a:glow>
                </a:effectLst>
                <a:latin typeface="Britannic Bold" panose="020B0903060703020204" pitchFamily="34" charset="0"/>
              </a:rPr>
              <a:t> </a:t>
            </a:r>
            <a:r>
              <a:rPr lang="es-ES" sz="11500" b="1" dirty="0" err="1" smtClean="0">
                <a:ln w="28575">
                  <a:solidFill>
                    <a:schemeClr val="tx1"/>
                  </a:solidFill>
                </a:ln>
                <a:solidFill>
                  <a:schemeClr val="accent3">
                    <a:lumMod val="60000"/>
                    <a:lumOff val="40000"/>
                  </a:schemeClr>
                </a:solidFill>
                <a:effectLst>
                  <a:glow rad="101600">
                    <a:schemeClr val="accent3">
                      <a:satMod val="175000"/>
                      <a:alpha val="40000"/>
                    </a:schemeClr>
                  </a:glow>
                </a:effectLst>
                <a:latin typeface="Britannic Bold" panose="020B0903060703020204" pitchFamily="34" charset="0"/>
              </a:rPr>
              <a:t>Ecotourism</a:t>
            </a:r>
            <a:r>
              <a:rPr lang="es-ES" sz="11500" b="1" dirty="0" smtClean="0">
                <a:ln w="28575">
                  <a:solidFill>
                    <a:schemeClr val="tx1"/>
                  </a:solidFill>
                </a:ln>
                <a:solidFill>
                  <a:schemeClr val="accent3">
                    <a:lumMod val="60000"/>
                    <a:lumOff val="40000"/>
                  </a:schemeClr>
                </a:solidFill>
                <a:effectLst>
                  <a:glow rad="101600">
                    <a:schemeClr val="accent3">
                      <a:satMod val="175000"/>
                      <a:alpha val="40000"/>
                    </a:schemeClr>
                  </a:glow>
                </a:effectLst>
                <a:latin typeface="Britannic Bold" panose="020B0903060703020204" pitchFamily="34" charset="0"/>
              </a:rPr>
              <a:t>?</a:t>
            </a:r>
            <a:endParaRPr lang="es-ES" sz="11500" b="1" dirty="0">
              <a:ln w="28575">
                <a:solidFill>
                  <a:schemeClr val="tx1"/>
                </a:solidFill>
              </a:ln>
              <a:solidFill>
                <a:schemeClr val="accent3">
                  <a:lumMod val="60000"/>
                  <a:lumOff val="40000"/>
                </a:schemeClr>
              </a:solidFill>
              <a:effectLst>
                <a:glow rad="101600">
                  <a:schemeClr val="accent3">
                    <a:satMod val="175000"/>
                    <a:alpha val="40000"/>
                  </a:schemeClr>
                </a:glow>
              </a:effectLst>
              <a:latin typeface="Britannic Bold" panose="020B0903060703020204" pitchFamily="34" charset="0"/>
            </a:endParaRPr>
          </a:p>
          <a:p>
            <a:endParaRPr lang="es-CR" dirty="0">
              <a:solidFill>
                <a:srgbClr val="92D050"/>
              </a:solidFill>
            </a:endParaRPr>
          </a:p>
        </p:txBody>
      </p:sp>
    </p:spTree>
    <p:extLst>
      <p:ext uri="{BB962C8B-B14F-4D97-AF65-F5344CB8AC3E}">
        <p14:creationId xmlns:p14="http://schemas.microsoft.com/office/powerpoint/2010/main" val="111851089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6664">
              <a:schemeClr val="accent3"/>
            </a:gs>
            <a:gs pos="38311">
              <a:schemeClr val="accent3">
                <a:lumMod val="60000"/>
                <a:lumOff val="40000"/>
              </a:schemeClr>
            </a:gs>
            <a:gs pos="44600">
              <a:schemeClr val="accent3">
                <a:lumMod val="40000"/>
                <a:lumOff val="60000"/>
              </a:schemeClr>
            </a:gs>
            <a:gs pos="0">
              <a:schemeClr val="accent3"/>
            </a:gs>
            <a:gs pos="53350">
              <a:schemeClr val="tx2">
                <a:lumMod val="20000"/>
                <a:lumOff val="80000"/>
              </a:schemeClr>
            </a:gs>
            <a:gs pos="50000">
              <a:schemeClr val="tx2">
                <a:lumMod val="20000"/>
                <a:lumOff val="8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1 Rectángulo"/>
          <p:cNvSpPr/>
          <p:nvPr/>
        </p:nvSpPr>
        <p:spPr>
          <a:xfrm>
            <a:off x="381000" y="304800"/>
            <a:ext cx="8382000" cy="2062103"/>
          </a:xfrm>
          <a:prstGeom prst="rect">
            <a:avLst/>
          </a:prstGeom>
        </p:spPr>
        <p:txBody>
          <a:bodyPr wrap="square">
            <a:spAutoFit/>
          </a:bodyPr>
          <a:lstStyle/>
          <a:p>
            <a:pPr algn="just"/>
            <a:r>
              <a:rPr lang="en-US" sz="3200" dirty="0"/>
              <a:t>Ecotourism is </a:t>
            </a:r>
            <a:r>
              <a:rPr lang="en-US" sz="3200" dirty="0" smtClean="0"/>
              <a:t>the responsible </a:t>
            </a:r>
            <a:r>
              <a:rPr lang="en-US" sz="3200" dirty="0"/>
              <a:t>travel to natural areas that conserves the environment, sustains the well-being of the local people, and involves interpretation and </a:t>
            </a:r>
            <a:r>
              <a:rPr lang="en-US" sz="3200" dirty="0" smtClean="0"/>
              <a:t>education.</a:t>
            </a:r>
            <a:r>
              <a:rPr lang="en-US" dirty="0"/>
              <a:t> </a:t>
            </a:r>
          </a:p>
        </p:txBody>
      </p:sp>
      <p:pic>
        <p:nvPicPr>
          <p:cNvPr id="5124" name="Picture 4" descr="http://skift.com/wp-content/uploads/2015/01/Screen-Shot-2015-01-09-at-11.00.12-AM-1280x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515" y="2895600"/>
            <a:ext cx="2449285" cy="396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s://s-media-cache-ak0.pinimg.com/736x/e1/b7/a7/e1b7a7bf8bb0e957ad558eb469e9dac3.jpg"/>
          <p:cNvPicPr>
            <a:picLocks noChangeAspect="1" noChangeArrowheads="1"/>
          </p:cNvPicPr>
          <p:nvPr/>
        </p:nvPicPr>
        <p:blipFill rotWithShape="1">
          <a:blip r:embed="rId3">
            <a:extLst>
              <a:ext uri="{28A0092B-C50C-407E-A947-70E740481C1C}">
                <a14:useLocalDpi xmlns:a14="http://schemas.microsoft.com/office/drawing/2010/main" val="0"/>
              </a:ext>
            </a:extLst>
          </a:blip>
          <a:srcRect l="20911" r="41615"/>
          <a:stretch/>
        </p:blipFill>
        <p:spPr bwMode="auto">
          <a:xfrm>
            <a:off x="-36286" y="2443103"/>
            <a:ext cx="2627086" cy="44148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https://www.realgap.co.uk/sites/default/files/imagecache/trip_pics_lightbox/trip/pics/istock_000005422137large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276600"/>
            <a:ext cx="2419350"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0" name="Picture 10" descr="http://www.nadaincluido.com/wp-content/uploads/7-Manuel-Antonio-Mono-Carablanca-1.jpg"/>
          <p:cNvPicPr>
            <a:picLocks noChangeAspect="1" noChangeArrowheads="1"/>
          </p:cNvPicPr>
          <p:nvPr/>
        </p:nvPicPr>
        <p:blipFill rotWithShape="1">
          <a:blip r:embed="rId5">
            <a:extLst>
              <a:ext uri="{28A0092B-C50C-407E-A947-70E740481C1C}">
                <a14:useLocalDpi xmlns:a14="http://schemas.microsoft.com/office/drawing/2010/main" val="0"/>
              </a:ext>
            </a:extLst>
          </a:blip>
          <a:srcRect l="7363" r="26528"/>
          <a:stretch/>
        </p:blipFill>
        <p:spPr bwMode="auto">
          <a:xfrm>
            <a:off x="7010400" y="3765281"/>
            <a:ext cx="2133600" cy="3092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927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ipe(down)">
                                      <p:cBhvr>
                                        <p:cTn id="7" dur="1000"/>
                                        <p:tgtEl>
                                          <p:spTgt spid="5126"/>
                                        </p:tgtEl>
                                      </p:cBhvr>
                                    </p:animEffect>
                                  </p:childTnLst>
                                </p:cTn>
                              </p:par>
                              <p:par>
                                <p:cTn id="8" presetID="22" presetClass="entr" presetSubtype="4" fill="hold" nodeType="withEffect">
                                  <p:stCondLst>
                                    <p:cond delay="1250"/>
                                  </p:stCondLst>
                                  <p:childTnLst>
                                    <p:set>
                                      <p:cBhvr>
                                        <p:cTn id="9" dur="1" fill="hold">
                                          <p:stCondLst>
                                            <p:cond delay="0"/>
                                          </p:stCondLst>
                                        </p:cTn>
                                        <p:tgtEl>
                                          <p:spTgt spid="5124"/>
                                        </p:tgtEl>
                                        <p:attrNameLst>
                                          <p:attrName>style.visibility</p:attrName>
                                        </p:attrNameLst>
                                      </p:cBhvr>
                                      <p:to>
                                        <p:strVal val="visible"/>
                                      </p:to>
                                    </p:set>
                                    <p:animEffect transition="in" filter="wipe(down)">
                                      <p:cBhvr>
                                        <p:cTn id="10" dur="1250"/>
                                        <p:tgtEl>
                                          <p:spTgt spid="5124"/>
                                        </p:tgtEl>
                                      </p:cBhvr>
                                    </p:animEffect>
                                  </p:childTnLst>
                                </p:cTn>
                              </p:par>
                              <p:par>
                                <p:cTn id="11" presetID="22" presetClass="entr" presetSubtype="4" fill="hold" nodeType="withEffect">
                                  <p:stCondLst>
                                    <p:cond delay="1750"/>
                                  </p:stCondLst>
                                  <p:childTnLst>
                                    <p:set>
                                      <p:cBhvr>
                                        <p:cTn id="12" dur="1" fill="hold">
                                          <p:stCondLst>
                                            <p:cond delay="0"/>
                                          </p:stCondLst>
                                        </p:cTn>
                                        <p:tgtEl>
                                          <p:spTgt spid="5128"/>
                                        </p:tgtEl>
                                        <p:attrNameLst>
                                          <p:attrName>style.visibility</p:attrName>
                                        </p:attrNameLst>
                                      </p:cBhvr>
                                      <p:to>
                                        <p:strVal val="visible"/>
                                      </p:to>
                                    </p:set>
                                    <p:animEffect transition="in" filter="wipe(down)">
                                      <p:cBhvr>
                                        <p:cTn id="13" dur="1500"/>
                                        <p:tgtEl>
                                          <p:spTgt spid="5128"/>
                                        </p:tgtEl>
                                      </p:cBhvr>
                                    </p:animEffect>
                                  </p:childTnLst>
                                </p:cTn>
                              </p:par>
                              <p:par>
                                <p:cTn id="14" presetID="22" presetClass="entr" presetSubtype="4" fill="hold" nodeType="withEffect">
                                  <p:stCondLst>
                                    <p:cond delay="2250"/>
                                  </p:stCondLst>
                                  <p:childTnLst>
                                    <p:set>
                                      <p:cBhvr>
                                        <p:cTn id="15" dur="1" fill="hold">
                                          <p:stCondLst>
                                            <p:cond delay="0"/>
                                          </p:stCondLst>
                                        </p:cTn>
                                        <p:tgtEl>
                                          <p:spTgt spid="5130"/>
                                        </p:tgtEl>
                                        <p:attrNameLst>
                                          <p:attrName>style.visibility</p:attrName>
                                        </p:attrNameLst>
                                      </p:cBhvr>
                                      <p:to>
                                        <p:strVal val="visible"/>
                                      </p:to>
                                    </p:set>
                                    <p:animEffect transition="in" filter="wipe(down)">
                                      <p:cBhvr>
                                        <p:cTn id="16" dur="175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shopify.com/s/files/1/0297/6313/files/Photo_4_-_Catarata_del_Toro_Waterfall.jpg?3617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782" y="0"/>
            <a:ext cx="9123218" cy="67748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04800" y="914400"/>
            <a:ext cx="8382000" cy="4801314"/>
          </a:xfrm>
          <a:prstGeom prst="rect">
            <a:avLst/>
          </a:prstGeom>
          <a:noFill/>
        </p:spPr>
        <p:txBody>
          <a:bodyPr wrap="square" rtlCol="0">
            <a:spAutoFit/>
          </a:bodyPr>
          <a:lstStyle/>
          <a:p>
            <a:pPr algn="ctr"/>
            <a:r>
              <a:rPr lang="es-ES" sz="9600" b="1" dirty="0" err="1">
                <a:ln w="28575">
                  <a:solidFill>
                    <a:schemeClr val="tx1"/>
                  </a:solidFill>
                </a:ln>
                <a:solidFill>
                  <a:srgbClr val="FFCC00"/>
                </a:solidFill>
                <a:effectLst>
                  <a:glow rad="101600">
                    <a:schemeClr val="accent3">
                      <a:satMod val="175000"/>
                      <a:alpha val="40000"/>
                    </a:schemeClr>
                  </a:glow>
                </a:effectLst>
                <a:latin typeface="Britannic Bold" panose="020B0903060703020204" pitchFamily="34" charset="0"/>
              </a:rPr>
              <a:t>D</a:t>
            </a:r>
            <a:r>
              <a:rPr lang="es-ES" sz="9600" b="1" dirty="0" err="1" smtClean="0">
                <a:ln w="28575">
                  <a:solidFill>
                    <a:schemeClr val="tx1"/>
                  </a:solidFill>
                </a:ln>
                <a:solidFill>
                  <a:srgbClr val="FFCC00"/>
                </a:solidFill>
                <a:effectLst>
                  <a:glow rad="101600">
                    <a:schemeClr val="accent3">
                      <a:satMod val="175000"/>
                      <a:alpha val="40000"/>
                    </a:schemeClr>
                  </a:glow>
                </a:effectLst>
                <a:latin typeface="Britannic Bold" panose="020B0903060703020204" pitchFamily="34" charset="0"/>
              </a:rPr>
              <a:t>isadvantages</a:t>
            </a:r>
            <a:r>
              <a:rPr lang="es-ES" sz="9600" b="1" dirty="0" smtClean="0">
                <a:ln w="28575">
                  <a:solidFill>
                    <a:schemeClr val="tx1"/>
                  </a:solidFill>
                </a:ln>
                <a:solidFill>
                  <a:srgbClr val="FFCC00"/>
                </a:solidFill>
                <a:effectLst>
                  <a:glow rad="101600">
                    <a:schemeClr val="accent3">
                      <a:satMod val="175000"/>
                      <a:alpha val="40000"/>
                    </a:schemeClr>
                  </a:glow>
                </a:effectLst>
                <a:latin typeface="Britannic Bold" panose="020B0903060703020204" pitchFamily="34" charset="0"/>
              </a:rPr>
              <a:t> </a:t>
            </a:r>
            <a:r>
              <a:rPr lang="es-ES" sz="9600" b="1" dirty="0">
                <a:ln w="28575">
                  <a:solidFill>
                    <a:schemeClr val="tx1"/>
                  </a:solidFill>
                </a:ln>
                <a:solidFill>
                  <a:srgbClr val="FFCC00"/>
                </a:solidFill>
                <a:effectLst>
                  <a:glow rad="101600">
                    <a:schemeClr val="accent3">
                      <a:satMod val="175000"/>
                      <a:alpha val="40000"/>
                    </a:schemeClr>
                  </a:glow>
                </a:effectLst>
                <a:latin typeface="Britannic Bold" panose="020B0903060703020204" pitchFamily="34" charset="0"/>
              </a:rPr>
              <a:t>and </a:t>
            </a:r>
            <a:r>
              <a:rPr lang="es-ES" sz="9600" b="1" dirty="0" err="1" smtClean="0">
                <a:ln w="28575">
                  <a:solidFill>
                    <a:schemeClr val="tx1"/>
                  </a:solidFill>
                </a:ln>
                <a:solidFill>
                  <a:srgbClr val="FFCC00"/>
                </a:solidFill>
                <a:effectLst>
                  <a:glow rad="101600">
                    <a:schemeClr val="accent3">
                      <a:satMod val="175000"/>
                      <a:alpha val="40000"/>
                    </a:schemeClr>
                  </a:glow>
                </a:effectLst>
                <a:latin typeface="Britannic Bold" panose="020B0903060703020204" pitchFamily="34" charset="0"/>
              </a:rPr>
              <a:t>advantages</a:t>
            </a:r>
            <a:endParaRPr lang="es-ES" sz="9600" b="1" dirty="0">
              <a:ln w="28575">
                <a:solidFill>
                  <a:schemeClr val="tx1"/>
                </a:solidFill>
              </a:ln>
              <a:solidFill>
                <a:srgbClr val="FFCC00"/>
              </a:solidFill>
              <a:effectLst>
                <a:glow rad="101600">
                  <a:schemeClr val="accent3">
                    <a:satMod val="175000"/>
                    <a:alpha val="40000"/>
                  </a:schemeClr>
                </a:glow>
              </a:effectLst>
              <a:latin typeface="Britannic Bold" panose="020B0903060703020204" pitchFamily="34" charset="0"/>
            </a:endParaRPr>
          </a:p>
          <a:p>
            <a:endParaRPr lang="es-CR" dirty="0">
              <a:solidFill>
                <a:srgbClr val="92D050"/>
              </a:solidFill>
            </a:endParaRPr>
          </a:p>
        </p:txBody>
      </p:sp>
    </p:spTree>
    <p:extLst>
      <p:ext uri="{BB962C8B-B14F-4D97-AF65-F5344CB8AC3E}">
        <p14:creationId xmlns:p14="http://schemas.microsoft.com/office/powerpoint/2010/main" val="2750941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2924">
              <a:srgbClr val="C2D2D5"/>
            </a:gs>
            <a:gs pos="25850">
              <a:schemeClr val="accent3">
                <a:lumMod val="60000"/>
                <a:lumOff val="40000"/>
              </a:schemeClr>
            </a:gs>
            <a:gs pos="0">
              <a:schemeClr val="accent3"/>
            </a:gs>
            <a:gs pos="50000">
              <a:schemeClr val="accent5">
                <a:lumMod val="40000"/>
                <a:lumOff val="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Rectángulo"/>
          <p:cNvSpPr/>
          <p:nvPr/>
        </p:nvSpPr>
        <p:spPr>
          <a:xfrm>
            <a:off x="228600" y="1143000"/>
            <a:ext cx="8534400" cy="677108"/>
          </a:xfrm>
          <a:prstGeom prst="rect">
            <a:avLst/>
          </a:prstGeom>
        </p:spPr>
        <p:txBody>
          <a:bodyPr wrap="square">
            <a:spAutoFit/>
          </a:bodyPr>
          <a:lstStyle/>
          <a:p>
            <a:pPr algn="just"/>
            <a:r>
              <a:rPr lang="en-US" sz="2000" b="1" dirty="0">
                <a:solidFill>
                  <a:schemeClr val="accent6">
                    <a:lumMod val="75000"/>
                  </a:schemeClr>
                </a:solidFill>
              </a:rPr>
              <a:t>Preservation of Surrounding Environment: </a:t>
            </a:r>
            <a:r>
              <a:rPr lang="en-US" dirty="0"/>
              <a:t>The idea of eco-tourism revolves around visiting beautiful places and protecting environment through it.</a:t>
            </a:r>
            <a:endParaRPr lang="es-CR" dirty="0"/>
          </a:p>
        </p:txBody>
      </p:sp>
      <p:sp>
        <p:nvSpPr>
          <p:cNvPr id="3" name="2 Rectángulo"/>
          <p:cNvSpPr/>
          <p:nvPr/>
        </p:nvSpPr>
        <p:spPr>
          <a:xfrm>
            <a:off x="2432566" y="2370"/>
            <a:ext cx="4126468" cy="10156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spc="50" dirty="0" err="1"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itannic Bold" panose="020B0903060703020204" pitchFamily="34" charset="0"/>
              </a:rPr>
              <a:t>Advantages</a:t>
            </a:r>
            <a:endParaRPr lang="es-ES" sz="6000" b="1" spc="50" dirty="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itannic Bold" panose="020B0903060703020204" pitchFamily="34" charset="0"/>
            </a:endParaRPr>
          </a:p>
        </p:txBody>
      </p:sp>
      <p:sp>
        <p:nvSpPr>
          <p:cNvPr id="4" name="3 Rectángulo"/>
          <p:cNvSpPr/>
          <p:nvPr/>
        </p:nvSpPr>
        <p:spPr>
          <a:xfrm>
            <a:off x="228600" y="1989892"/>
            <a:ext cx="8534400" cy="677108"/>
          </a:xfrm>
          <a:prstGeom prst="rect">
            <a:avLst/>
          </a:prstGeom>
        </p:spPr>
        <p:txBody>
          <a:bodyPr wrap="square">
            <a:spAutoFit/>
          </a:bodyPr>
          <a:lstStyle/>
          <a:p>
            <a:pPr algn="just"/>
            <a:r>
              <a:rPr lang="en-US" sz="2000" b="1" dirty="0">
                <a:solidFill>
                  <a:schemeClr val="accent6">
                    <a:lumMod val="75000"/>
                  </a:schemeClr>
                </a:solidFill>
              </a:rPr>
              <a:t>Scopes of Employment for Local People: </a:t>
            </a:r>
            <a:r>
              <a:rPr lang="en-US" dirty="0"/>
              <a:t>The eco-tourism industry is seeing an impact as the concept is getting much popular with each passing day. </a:t>
            </a:r>
            <a:endParaRPr lang="es-CR" dirty="0"/>
          </a:p>
        </p:txBody>
      </p:sp>
      <p:sp>
        <p:nvSpPr>
          <p:cNvPr id="5" name="4 Rectángulo"/>
          <p:cNvSpPr/>
          <p:nvPr/>
        </p:nvSpPr>
        <p:spPr>
          <a:xfrm>
            <a:off x="228600" y="2819400"/>
            <a:ext cx="8534400" cy="954107"/>
          </a:xfrm>
          <a:prstGeom prst="rect">
            <a:avLst/>
          </a:prstGeom>
        </p:spPr>
        <p:txBody>
          <a:bodyPr wrap="square">
            <a:spAutoFit/>
          </a:bodyPr>
          <a:lstStyle/>
          <a:p>
            <a:pPr algn="just"/>
            <a:r>
              <a:rPr lang="en-US" sz="2000" b="1" dirty="0">
                <a:solidFill>
                  <a:schemeClr val="accent6">
                    <a:lumMod val="75000"/>
                  </a:schemeClr>
                </a:solidFill>
              </a:rPr>
              <a:t>Deep and Diverse Cultural Impacts: </a:t>
            </a:r>
            <a:r>
              <a:rPr lang="en-US" dirty="0"/>
              <a:t>Eco-tourism is not only about exploring exotic landscapes, taking care of natural resources and enhancing the economy of a certain region; it comes with intense socio-cultural effects.</a:t>
            </a:r>
            <a:endParaRPr lang="es-CR" dirty="0"/>
          </a:p>
        </p:txBody>
      </p:sp>
      <p:pic>
        <p:nvPicPr>
          <p:cNvPr id="2054" name="Picture 6" descr="http://2.bp.blogspot.com/-Z-7n95jWPJk/U3ojnxyYCYI/AAAAAAAAAGE/b4CBbQEjyVc/s1600/diversidad+cultur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810101"/>
            <a:ext cx="6486653" cy="2971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70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22" presetClass="entr" presetSubtype="4" fill="hold" nodeType="withEffect">
                                  <p:stCondLst>
                                    <p:cond delay="1500"/>
                                  </p:stCondLst>
                                  <p:childTnLst>
                                    <p:set>
                                      <p:cBhvr>
                                        <p:cTn id="15" dur="1" fill="hold">
                                          <p:stCondLst>
                                            <p:cond delay="0"/>
                                          </p:stCondLst>
                                        </p:cTn>
                                        <p:tgtEl>
                                          <p:spTgt spid="2054"/>
                                        </p:tgtEl>
                                        <p:attrNameLst>
                                          <p:attrName>style.visibility</p:attrName>
                                        </p:attrNameLst>
                                      </p:cBhvr>
                                      <p:to>
                                        <p:strVal val="visible"/>
                                      </p:to>
                                    </p:set>
                                    <p:animEffect transition="in" filter="wipe(down)">
                                      <p:cBhvr>
                                        <p:cTn id="1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2924">
              <a:srgbClr val="C2D2D5"/>
            </a:gs>
            <a:gs pos="25850">
              <a:schemeClr val="accent3">
                <a:lumMod val="60000"/>
                <a:lumOff val="40000"/>
              </a:schemeClr>
            </a:gs>
            <a:gs pos="0">
              <a:schemeClr val="accent3"/>
            </a:gs>
            <a:gs pos="50000">
              <a:schemeClr val="accent5">
                <a:lumMod val="40000"/>
                <a:lumOff val="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Rectángulo"/>
          <p:cNvSpPr/>
          <p:nvPr/>
        </p:nvSpPr>
        <p:spPr>
          <a:xfrm>
            <a:off x="1447800" y="2370"/>
            <a:ext cx="6096000" cy="10156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spc="50" dirty="0" err="1"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itannic Bold" panose="020B0903060703020204" pitchFamily="34" charset="0"/>
              </a:rPr>
              <a:t>Disadvantages</a:t>
            </a:r>
            <a:endParaRPr lang="es-ES" sz="6000" b="1" spc="50" dirty="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itannic Bold" panose="020B0903060703020204" pitchFamily="34" charset="0"/>
            </a:endParaRPr>
          </a:p>
        </p:txBody>
      </p:sp>
      <p:sp>
        <p:nvSpPr>
          <p:cNvPr id="3" name="2 Rectángulo"/>
          <p:cNvSpPr/>
          <p:nvPr/>
        </p:nvSpPr>
        <p:spPr>
          <a:xfrm>
            <a:off x="228600" y="1371600"/>
            <a:ext cx="8534400" cy="769441"/>
          </a:xfrm>
          <a:prstGeom prst="rect">
            <a:avLst/>
          </a:prstGeom>
        </p:spPr>
        <p:txBody>
          <a:bodyPr wrap="square">
            <a:spAutoFit/>
          </a:bodyPr>
          <a:lstStyle/>
          <a:p>
            <a:pPr algn="just"/>
            <a:r>
              <a:rPr lang="en-US" sz="2400" b="1" dirty="0">
                <a:solidFill>
                  <a:schemeClr val="accent6">
                    <a:lumMod val="75000"/>
                  </a:schemeClr>
                </a:solidFill>
              </a:rPr>
              <a:t>Degradation of Environment: </a:t>
            </a:r>
            <a:r>
              <a:rPr lang="en-US" sz="2000" dirty="0"/>
              <a:t>Like all other unique environmental efforts, eco-tourism also has some negative impacts on our surroundings.</a:t>
            </a:r>
            <a:endParaRPr lang="es-CR" sz="2000" dirty="0"/>
          </a:p>
        </p:txBody>
      </p:sp>
      <p:sp>
        <p:nvSpPr>
          <p:cNvPr id="4" name="3 Rectángulo"/>
          <p:cNvSpPr/>
          <p:nvPr/>
        </p:nvSpPr>
        <p:spPr>
          <a:xfrm>
            <a:off x="152400" y="2402131"/>
            <a:ext cx="8610600" cy="1384995"/>
          </a:xfrm>
          <a:prstGeom prst="rect">
            <a:avLst/>
          </a:prstGeom>
        </p:spPr>
        <p:txBody>
          <a:bodyPr wrap="square">
            <a:spAutoFit/>
          </a:bodyPr>
          <a:lstStyle/>
          <a:p>
            <a:pPr algn="just"/>
            <a:r>
              <a:rPr lang="en-US" sz="2400" b="1" dirty="0">
                <a:solidFill>
                  <a:schemeClr val="accent6">
                    <a:lumMod val="75000"/>
                  </a:schemeClr>
                </a:solidFill>
              </a:rPr>
              <a:t>Disturbance Caused to the Wildlife:</a:t>
            </a:r>
            <a:r>
              <a:rPr lang="en-US" sz="2000" b="1" dirty="0">
                <a:solidFill>
                  <a:schemeClr val="accent6">
                    <a:lumMod val="75000"/>
                  </a:schemeClr>
                </a:solidFill>
              </a:rPr>
              <a:t> </a:t>
            </a:r>
            <a:r>
              <a:rPr lang="en-US" sz="2000" dirty="0"/>
              <a:t>Each and every type of tourism interrupts the quiet and peaceful wildlife. </a:t>
            </a:r>
            <a:r>
              <a:rPr lang="en-US" sz="2000" dirty="0" smtClean="0"/>
              <a:t>In spite </a:t>
            </a:r>
            <a:r>
              <a:rPr lang="en-US" sz="2000" dirty="0"/>
              <a:t>of lots of promotion of eco-tourism, people do not care much about the inconvenience caused to the birds and animals due to their illogical demands, wishes and behavior. </a:t>
            </a:r>
            <a:endParaRPr lang="es-CR" sz="2000" dirty="0"/>
          </a:p>
        </p:txBody>
      </p:sp>
      <p:pic>
        <p:nvPicPr>
          <p:cNvPr id="3074" name="Picture 2" descr="https://i.ytimg.com/vi/-ObXaLQIDB8/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810000"/>
            <a:ext cx="3352800" cy="2953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photos1.blogger.com/blogger/5162/3895/1600/Dibujo%20amigu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686" y="4267200"/>
            <a:ext cx="493395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88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22" presetClass="entr" presetSubtype="4" fill="hold" nodeType="withEffect">
                                  <p:stCondLst>
                                    <p:cond delay="125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par>
                                <p:cTn id="14" presetID="22" presetClass="entr" presetSubtype="4" fill="hold" nodeType="withEffect">
                                  <p:stCondLst>
                                    <p:cond delay="1750"/>
                                  </p:stCondLst>
                                  <p:childTnLst>
                                    <p:set>
                                      <p:cBhvr>
                                        <p:cTn id="15" dur="1" fill="hold">
                                          <p:stCondLst>
                                            <p:cond delay="0"/>
                                          </p:stCondLst>
                                        </p:cTn>
                                        <p:tgtEl>
                                          <p:spTgt spid="3076"/>
                                        </p:tgtEl>
                                        <p:attrNameLst>
                                          <p:attrName>style.visibility</p:attrName>
                                        </p:attrNameLst>
                                      </p:cBhvr>
                                      <p:to>
                                        <p:strVal val="visible"/>
                                      </p:to>
                                    </p:set>
                                    <p:animEffect transition="in" filter="wipe(down)">
                                      <p:cBhvr>
                                        <p:cTn id="1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images.firstcovers.com/covers/flash/c/costa_rica_pura_vida-760858.jpg?i"/>
          <p:cNvPicPr>
            <a:picLocks noChangeAspect="1" noChangeArrowheads="1"/>
          </p:cNvPicPr>
          <p:nvPr/>
        </p:nvPicPr>
        <p:blipFill rotWithShape="1">
          <a:blip r:embed="rId2">
            <a:extLst>
              <a:ext uri="{28A0092B-C50C-407E-A947-70E740481C1C}">
                <a14:useLocalDpi xmlns:a14="http://schemas.microsoft.com/office/drawing/2010/main" val="0"/>
              </a:ext>
            </a:extLst>
          </a:blip>
          <a:srcRect t="7225"/>
          <a:stretch/>
        </p:blipFill>
        <p:spPr bwMode="auto">
          <a:xfrm>
            <a:off x="76200" y="76200"/>
            <a:ext cx="8991600" cy="670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274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6664">
              <a:schemeClr val="accent3"/>
            </a:gs>
            <a:gs pos="38311">
              <a:schemeClr val="accent3">
                <a:lumMod val="60000"/>
                <a:lumOff val="40000"/>
              </a:schemeClr>
            </a:gs>
            <a:gs pos="44600">
              <a:schemeClr val="accent3">
                <a:lumMod val="40000"/>
                <a:lumOff val="60000"/>
              </a:schemeClr>
            </a:gs>
            <a:gs pos="0">
              <a:schemeClr val="accent3"/>
            </a:gs>
            <a:gs pos="53350">
              <a:schemeClr val="tx2">
                <a:lumMod val="20000"/>
                <a:lumOff val="80000"/>
              </a:schemeClr>
            </a:gs>
            <a:gs pos="50000">
              <a:schemeClr val="tx2">
                <a:lumMod val="20000"/>
                <a:lumOff val="8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1 Rectángulo"/>
          <p:cNvSpPr/>
          <p:nvPr/>
        </p:nvSpPr>
        <p:spPr>
          <a:xfrm>
            <a:off x="1257300" y="1219200"/>
            <a:ext cx="6629400" cy="584775"/>
          </a:xfrm>
          <a:prstGeom prst="rect">
            <a:avLst/>
          </a:prstGeom>
        </p:spPr>
        <p:txBody>
          <a:bodyPr wrap="square">
            <a:spAutoFit/>
          </a:bodyPr>
          <a:lstStyle/>
          <a:p>
            <a:pPr algn="ctr"/>
            <a:r>
              <a:rPr lang="en-US" sz="3200" b="1" u="sng" dirty="0"/>
              <a:t>Manuel Antonio National </a:t>
            </a:r>
            <a:r>
              <a:rPr lang="en-US" sz="3200" b="1" u="sng" dirty="0" smtClean="0"/>
              <a:t>Park</a:t>
            </a:r>
            <a:endParaRPr lang="en-US" sz="3200" b="1" u="sng" dirty="0"/>
          </a:p>
        </p:txBody>
      </p:sp>
      <p:sp>
        <p:nvSpPr>
          <p:cNvPr id="3" name="2 Rectángulo"/>
          <p:cNvSpPr/>
          <p:nvPr/>
        </p:nvSpPr>
        <p:spPr>
          <a:xfrm>
            <a:off x="-304800" y="0"/>
            <a:ext cx="9753600" cy="1015663"/>
          </a:xfrm>
          <a:prstGeom prst="rect">
            <a:avLst/>
          </a:prstGeom>
        </p:spPr>
        <p:txBody>
          <a:bodyPr wrap="square">
            <a:spAutoFit/>
          </a:bodyPr>
          <a:lstStyle/>
          <a:p>
            <a:pPr algn="ctr"/>
            <a:r>
              <a:rPr lang="es-ES" sz="6000" dirty="0" smtClean="0">
                <a:ln>
                  <a:solidFill>
                    <a:schemeClr val="bg1"/>
                  </a:solidFill>
                </a:ln>
                <a:effectLst>
                  <a:glow rad="63500">
                    <a:schemeClr val="accent5">
                      <a:satMod val="175000"/>
                      <a:alpha val="40000"/>
                    </a:schemeClr>
                  </a:glow>
                </a:effectLst>
                <a:latin typeface="Britannic Bold" panose="020B0903060703020204" pitchFamily="34" charset="0"/>
              </a:rPr>
              <a:t>Costa </a:t>
            </a:r>
            <a:r>
              <a:rPr lang="es-ES" sz="6000" dirty="0">
                <a:ln>
                  <a:solidFill>
                    <a:schemeClr val="bg1"/>
                  </a:solidFill>
                </a:ln>
                <a:effectLst>
                  <a:glow rad="63500">
                    <a:schemeClr val="accent5">
                      <a:satMod val="175000"/>
                      <a:alpha val="40000"/>
                    </a:schemeClr>
                  </a:glow>
                </a:effectLst>
                <a:latin typeface="Britannic Bold" panose="020B0903060703020204" pitchFamily="34" charset="0"/>
              </a:rPr>
              <a:t>Rica and </a:t>
            </a:r>
            <a:r>
              <a:rPr lang="es-ES" sz="6000" dirty="0" err="1" smtClean="0">
                <a:ln>
                  <a:solidFill>
                    <a:schemeClr val="bg1"/>
                  </a:solidFill>
                </a:ln>
                <a:effectLst>
                  <a:glow rad="63500">
                    <a:schemeClr val="accent5">
                      <a:satMod val="175000"/>
                      <a:alpha val="40000"/>
                    </a:schemeClr>
                  </a:glow>
                </a:effectLst>
                <a:latin typeface="Britannic Bold" panose="020B0903060703020204" pitchFamily="34" charset="0"/>
              </a:rPr>
              <a:t>Ecotourism</a:t>
            </a:r>
            <a:endParaRPr lang="es-ES" sz="6000" dirty="0">
              <a:ln>
                <a:solidFill>
                  <a:schemeClr val="bg1"/>
                </a:solidFill>
              </a:ln>
              <a:effectLst>
                <a:glow rad="63500">
                  <a:schemeClr val="accent5">
                    <a:satMod val="175000"/>
                    <a:alpha val="40000"/>
                  </a:schemeClr>
                </a:glow>
              </a:effectLst>
              <a:latin typeface="Britannic Bold" panose="020B0903060703020204" pitchFamily="34" charset="0"/>
            </a:endParaRPr>
          </a:p>
        </p:txBody>
      </p:sp>
      <p:pic>
        <p:nvPicPr>
          <p:cNvPr id="9218" name="Picture 2" descr="http://static.theydrawandcook.com/uploads/travel/illustrations/images/5237/standard/Costa_rica_.jpg?1429007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9067800"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543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6664">
              <a:schemeClr val="accent3"/>
            </a:gs>
            <a:gs pos="38311">
              <a:schemeClr val="accent3">
                <a:lumMod val="60000"/>
                <a:lumOff val="40000"/>
              </a:schemeClr>
            </a:gs>
            <a:gs pos="44600">
              <a:schemeClr val="accent3">
                <a:lumMod val="40000"/>
                <a:lumOff val="60000"/>
              </a:schemeClr>
            </a:gs>
            <a:gs pos="0">
              <a:schemeClr val="accent3"/>
            </a:gs>
            <a:gs pos="53350">
              <a:schemeClr val="tx2">
                <a:lumMod val="20000"/>
                <a:lumOff val="80000"/>
              </a:schemeClr>
            </a:gs>
            <a:gs pos="50000">
              <a:schemeClr val="tx2">
                <a:lumMod val="20000"/>
                <a:lumOff val="8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pic>
        <p:nvPicPr>
          <p:cNvPr id="10242" name="Picture 2" descr="http://www.queposfishadventure.com/sun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6945"/>
            <a:ext cx="3505200" cy="4151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228600" y="152400"/>
            <a:ext cx="8686800" cy="2554545"/>
          </a:xfrm>
          <a:prstGeom prst="rect">
            <a:avLst/>
          </a:prstGeom>
        </p:spPr>
        <p:txBody>
          <a:bodyPr wrap="square">
            <a:spAutoFit/>
          </a:bodyPr>
          <a:lstStyle/>
          <a:p>
            <a:pPr algn="just"/>
            <a:r>
              <a:rPr lang="en-US" sz="2000" dirty="0"/>
              <a:t>Located 120 miles (192 km) from San Jose on the Pacific coast, </a:t>
            </a:r>
            <a:r>
              <a:rPr lang="en-US" sz="2000" b="1" dirty="0"/>
              <a:t>Manuel Antonio National Park is internationally recognized as being one of the most biodiverse parks on the planet</a:t>
            </a:r>
            <a:r>
              <a:rPr lang="en-US" sz="2000" dirty="0"/>
              <a:t>. Lush tropical forests, lagoons, mangroves and pristine white sandy beaches make up one of the most diverse ecosystems imaginable. </a:t>
            </a:r>
            <a:endParaRPr lang="en-US" sz="2000" dirty="0" smtClean="0"/>
          </a:p>
          <a:p>
            <a:pPr algn="just"/>
            <a:endParaRPr lang="en-US" sz="2000" dirty="0"/>
          </a:p>
          <a:p>
            <a:pPr algn="just"/>
            <a:r>
              <a:rPr lang="en-US" sz="2000" dirty="0" smtClean="0"/>
              <a:t>Among </a:t>
            </a:r>
            <a:r>
              <a:rPr lang="en-US" sz="2000" dirty="0"/>
              <a:t>the 109 species of mammals and 184 species of birds, some of the frequently viewed residents include white-faced and howler monkeys, two and three toed sloths and iguanas. </a:t>
            </a:r>
            <a:endParaRPr lang="es-CR" sz="2000" dirty="0"/>
          </a:p>
        </p:txBody>
      </p:sp>
      <p:pic>
        <p:nvPicPr>
          <p:cNvPr id="10244" name="Picture 4" descr="http://www.nadaincluido.com/wp-content/uploads/6-Manuel-Antonio-Playa-mapache-2.jpg"/>
          <p:cNvPicPr>
            <a:picLocks noChangeAspect="1" noChangeArrowheads="1"/>
          </p:cNvPicPr>
          <p:nvPr/>
        </p:nvPicPr>
        <p:blipFill rotWithShape="1">
          <a:blip r:embed="rId3">
            <a:extLst>
              <a:ext uri="{28A0092B-C50C-407E-A947-70E740481C1C}">
                <a14:useLocalDpi xmlns:a14="http://schemas.microsoft.com/office/drawing/2010/main" val="0"/>
              </a:ext>
            </a:extLst>
          </a:blip>
          <a:srcRect l="6154" r="13846"/>
          <a:stretch/>
        </p:blipFill>
        <p:spPr bwMode="auto">
          <a:xfrm>
            <a:off x="3426191" y="4648200"/>
            <a:ext cx="3127009"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descr="http://iboenweb.com/ibo/images/fotos_pag/carara%20sendero%20univ/carara%20sendero%20universal%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706945"/>
            <a:ext cx="3124200" cy="2093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8" name="Picture 8" descr="http://www.gazetarusa.cr/Portals/0/xBlog/uploads/2015/4/12/2_Manuel_antonio_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443" y="2667000"/>
            <a:ext cx="2665557" cy="419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1460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343</Words>
  <Application>Microsoft Office PowerPoint</Application>
  <PresentationFormat>Presentación en pantalla (4:3)</PresentationFormat>
  <Paragraphs>26</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Britannic Bold</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JPR</dc:creator>
  <cp:lastModifiedBy>Jahzeel C</cp:lastModifiedBy>
  <cp:revision>23</cp:revision>
  <dcterms:created xsi:type="dcterms:W3CDTF">2015-11-12T03:44:00Z</dcterms:created>
  <dcterms:modified xsi:type="dcterms:W3CDTF">2015-11-18T19:47:31Z</dcterms:modified>
</cp:coreProperties>
</file>